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6" r:id="rId3"/>
    <p:sldId id="282" r:id="rId4"/>
    <p:sldId id="257" r:id="rId5"/>
    <p:sldId id="258" r:id="rId6"/>
    <p:sldId id="259" r:id="rId7"/>
    <p:sldId id="261" r:id="rId8"/>
    <p:sldId id="278" r:id="rId9"/>
    <p:sldId id="281" r:id="rId10"/>
    <p:sldId id="262" r:id="rId11"/>
    <p:sldId id="263" r:id="rId12"/>
    <p:sldId id="284" r:id="rId13"/>
    <p:sldId id="285" r:id="rId14"/>
    <p:sldId id="286" r:id="rId15"/>
    <p:sldId id="288" r:id="rId16"/>
    <p:sldId id="287" r:id="rId17"/>
    <p:sldId id="260" r:id="rId18"/>
    <p:sldId id="264" r:id="rId19"/>
    <p:sldId id="265" r:id="rId20"/>
    <p:sldId id="266" r:id="rId21"/>
    <p:sldId id="267" r:id="rId22"/>
    <p:sldId id="268" r:id="rId23"/>
    <p:sldId id="283" r:id="rId24"/>
    <p:sldId id="270" r:id="rId25"/>
    <p:sldId id="271" r:id="rId26"/>
    <p:sldId id="272" r:id="rId27"/>
    <p:sldId id="269" r:id="rId28"/>
    <p:sldId id="273" r:id="rId29"/>
    <p:sldId id="274" r:id="rId30"/>
    <p:sldId id="277" r:id="rId31"/>
    <p:sldId id="275" r:id="rId32"/>
    <p:sldId id="279" r:id="rId33"/>
    <p:sldId id="280" r:id="rId34"/>
    <p:sldId id="289" r:id="rId3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29"/>
  </p:normalViewPr>
  <p:slideViewPr>
    <p:cSldViewPr>
      <p:cViewPr varScale="1">
        <p:scale>
          <a:sx n="98" d="100"/>
          <a:sy n="98" d="100"/>
        </p:scale>
        <p:origin x="-128" y="-104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31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33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9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Biologically-based Error Driven Learning in </a:t>
            </a:r>
            <a:r>
              <a:rPr lang="en-US" sz="4000" dirty="0" err="1"/>
              <a:t>Thalamocortical</a:t>
            </a:r>
            <a:r>
              <a:rPr lang="en-US" sz="4000" dirty="0"/>
              <a:t> Circuits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131171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High-performance 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81"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653" b="-545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endParaRPr lang="en-US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Recurrent Processing =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522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Could really use fast specialized hardware!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81225"/>
            <a:ext cx="9067799" cy="4578350"/>
          </a:xfrm>
        </p:spPr>
        <p:txBody>
          <a:bodyPr/>
          <a:lstStyle/>
          <a:p>
            <a:pPr marL="107914" indent="0">
              <a:buSzPct val="100000"/>
              <a:buNone/>
            </a:pPr>
            <a:r>
              <a:rPr lang="en-US" dirty="0" smtClean="0"/>
              <a:t>Three major biological problems:</a:t>
            </a:r>
          </a:p>
          <a:p>
            <a:pPr marL="622104" indent="-514191"/>
            <a:r>
              <a:rPr lang="en-US" sz="2800" dirty="0"/>
              <a:t>How to propagate errors? (solved; O’Reilly, 1996)</a:t>
            </a:r>
          </a:p>
          <a:p>
            <a:pPr marL="622104" indent="-514191"/>
            <a:r>
              <a:rPr lang="en-US" sz="2800" dirty="0"/>
              <a:t>How does local synaptic plasticity work</a:t>
            </a:r>
            <a:r>
              <a:rPr lang="en-US" sz="2800" dirty="0" smtClean="0"/>
              <a:t>? (XCAL?)</a:t>
            </a:r>
            <a:endParaRPr lang="en-US" sz="2800" dirty="0"/>
          </a:p>
          <a:p>
            <a:pPr marL="622104" indent="-514191"/>
            <a:r>
              <a:rPr lang="en-US" sz="2800" b="1" i="1" dirty="0"/>
              <a:t>Where do </a:t>
            </a:r>
            <a:r>
              <a:rPr lang="en-US" sz="2800" b="1" i="1" dirty="0" smtClean="0"/>
              <a:t>supervised </a:t>
            </a:r>
            <a:r>
              <a:rPr lang="en-US" sz="2800" b="1" i="1" dirty="0"/>
              <a:t>target values come from?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08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function of the alpha rhythm (10Hz)?</a:t>
            </a:r>
          </a:p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</a:t>
            </a:r>
          </a:p>
          <a:p>
            <a:endParaRPr lang="en-US" dirty="0"/>
          </a:p>
          <a:p>
            <a:pPr marL="107916" indent="0">
              <a:buNone/>
            </a:pPr>
            <a:r>
              <a:rPr lang="en-US" dirty="0" smtClean="0"/>
              <a:t>Last two seem strongly incompatible with neocortical plasticity!?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69631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prediction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 err="1"/>
              <a:t>LeabraTI</a:t>
            </a:r>
            <a:r>
              <a:rPr lang="en-US" sz="2200" dirty="0"/>
              <a:t>: temporal integration – also uses deep5b bursting</a:t>
            </a:r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1850843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of TI for backgrounds present case</a:t>
            </a:r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Detailed </a:t>
            </a:r>
            <a:r>
              <a:rPr lang="en-US" dirty="0" err="1" smtClean="0"/>
              <a:t>thalamocortical</a:t>
            </a:r>
            <a:r>
              <a:rPr lang="en-US" dirty="0" smtClean="0"/>
              <a:t> mechanisms can support predictive auto-encoder error-driven learning: lots of testable predictions!</a:t>
            </a:r>
          </a:p>
          <a:p>
            <a:r>
              <a:rPr lang="en-US" dirty="0" smtClean="0"/>
              <a:t>Could bootstrap all the way to multi-modal mutual error-driven learning</a:t>
            </a:r>
          </a:p>
          <a:p>
            <a:r>
              <a:rPr lang="en-US" dirty="0" smtClean="0"/>
              <a:t>Ability to learn early visual structure (surfaces, depth, </a:t>
            </a:r>
            <a:r>
              <a:rPr lang="en-US" dirty="0" err="1" smtClean="0"/>
              <a:t>etc</a:t>
            </a:r>
            <a:r>
              <a:rPr lang="en-US" dirty="0" smtClean="0"/>
              <a:t>) = better object recognition in cluttered </a:t>
            </a:r>
            <a:r>
              <a:rPr lang="en-US" smtClean="0"/>
              <a:t>visual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5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Sherman &amp; </a:t>
            </a:r>
            <a:r>
              <a:rPr lang="en-US" dirty="0" err="1" smtClean="0"/>
              <a:t>Guillery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9718" b="-9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function of the alpha rhythm (10Hz)?</a:t>
            </a:r>
          </a:p>
          <a:p>
            <a:pPr lvl="1"/>
            <a:r>
              <a:rPr lang="en-US" dirty="0" smtClean="0"/>
              <a:t>Drives automatic, internal error-driven learning</a:t>
            </a:r>
          </a:p>
          <a:p>
            <a:r>
              <a:rPr lang="en-US" dirty="0" smtClean="0"/>
              <a:t>Why does higher-order thalamus have a few strong driver inputs, and far more weaker ones?</a:t>
            </a:r>
          </a:p>
          <a:p>
            <a:pPr lvl="1"/>
            <a:r>
              <a:rPr lang="en-US" dirty="0" smtClean="0"/>
              <a:t>Drivers = hard clamped plus phase target</a:t>
            </a:r>
          </a:p>
          <a:p>
            <a:r>
              <a:rPr lang="en-US" dirty="0" smtClean="0"/>
              <a:t>Why are these drivers non-plastic?</a:t>
            </a:r>
          </a:p>
          <a:p>
            <a:pPr lvl="1"/>
            <a:r>
              <a:rPr lang="en-US" dirty="0" smtClean="0"/>
              <a:t>Plus phase target does not itself have a target..</a:t>
            </a:r>
          </a:p>
          <a:p>
            <a:pPr marL="107916" indent="0">
              <a:buNone/>
            </a:pPr>
            <a:endParaRPr lang="en-US" sz="400" dirty="0" smtClean="0"/>
          </a:p>
          <a:p>
            <a:pPr marL="107916" indent="0">
              <a:buNone/>
            </a:pPr>
            <a:r>
              <a:rPr lang="en-US" sz="2800" dirty="0" smtClean="0"/>
              <a:t>Same </a:t>
            </a:r>
            <a:r>
              <a:rPr lang="en-US" sz="2800" dirty="0" err="1" smtClean="0"/>
              <a:t>thalamocortical</a:t>
            </a:r>
            <a:r>
              <a:rPr lang="en-US" sz="2800" dirty="0" smtClean="0"/>
              <a:t> mechanisms reconfigured in PFC, with Basal Ganglia input, to do variable binding!</a:t>
            </a:r>
          </a:p>
        </p:txBody>
      </p:sp>
    </p:spTree>
    <p:extLst>
      <p:ext uri="{BB962C8B-B14F-4D97-AF65-F5344CB8AC3E}">
        <p14:creationId xmlns:p14="http://schemas.microsoft.com/office/powerpoint/2010/main" val="34126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050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3" y="307979"/>
            <a:ext cx="9069386" cy="1250950"/>
          </a:xfrm>
          <a:ln/>
        </p:spPr>
        <p:txBody>
          <a:bodyPr tIns="38791"/>
          <a:lstStyle/>
          <a:p>
            <a:pPr>
              <a:tabLst>
                <a:tab pos="723600" algn="l"/>
                <a:tab pos="1447196" algn="l"/>
                <a:tab pos="2170800" algn="l"/>
                <a:tab pos="2894399" algn="l"/>
                <a:tab pos="3617998" algn="l"/>
                <a:tab pos="4341600" algn="l"/>
                <a:tab pos="5065199" algn="l"/>
                <a:tab pos="5788799" algn="l"/>
                <a:tab pos="6512398" algn="l"/>
                <a:tab pos="7235999" algn="l"/>
                <a:tab pos="7959599" algn="l"/>
                <a:tab pos="8683198" algn="l"/>
              </a:tabLst>
            </a:pPr>
            <a:r>
              <a:rPr lang="en-US" dirty="0" smtClean="0"/>
              <a:t>“</a:t>
            </a:r>
            <a:r>
              <a:rPr lang="en-US" dirty="0" err="1"/>
              <a:t>Allosteric</a:t>
            </a:r>
            <a:r>
              <a:rPr lang="en-US" dirty="0"/>
              <a:t>” NMDA</a:t>
            </a:r>
            <a:r>
              <a:rPr lang="en-US" dirty="0" smtClean="0"/>
              <a:t> Captures STDP</a:t>
            </a:r>
            <a:br>
              <a:rPr lang="en-US" dirty="0" smtClean="0"/>
            </a:br>
            <a:r>
              <a:rPr lang="en-US" sz="31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3" y="1770063"/>
            <a:ext cx="9069386" cy="4900612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3" y="1770067"/>
            <a:ext cx="3695699" cy="3102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0063"/>
            <a:ext cx="4681218" cy="5343419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2" y="4957869"/>
            <a:ext cx="2268533" cy="236759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75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from HTM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Dendritic spines linearize neuron behavior (Araya, </a:t>
            </a:r>
            <a:r>
              <a:rPr lang="en-US" dirty="0" err="1" smtClean="0"/>
              <a:t>Eisenthal</a:t>
            </a:r>
            <a:r>
              <a:rPr lang="en-US" dirty="0" smtClean="0"/>
              <a:t>, </a:t>
            </a:r>
            <a:r>
              <a:rPr lang="en-US" dirty="0" err="1" smtClean="0"/>
              <a:t>Yuste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Point neurons!  They work! (but we do take advantage of differential strength for diff </a:t>
            </a:r>
            <a:r>
              <a:rPr lang="en-US" dirty="0" err="1" smtClean="0"/>
              <a:t>prjns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Error-driven learning and graded bidirectional constraint satisfaction vs. discrete coincidence detection and discrete activations</a:t>
            </a:r>
          </a:p>
          <a:p>
            <a:r>
              <a:rPr lang="en-US" dirty="0" smtClean="0"/>
              <a:t>More differentiated laminar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54203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181225"/>
            <a:ext cx="9067799" cy="4578350"/>
          </a:xfrm>
        </p:spPr>
        <p:txBody>
          <a:bodyPr/>
          <a:lstStyle/>
          <a:p>
            <a:pPr marL="622105" indent="-514191">
              <a:buSzPct val="100000"/>
              <a:buAutoNum type="arabicPeriod"/>
            </a:pPr>
            <a:r>
              <a:rPr lang="en-US" dirty="0" smtClean="0"/>
              <a:t>After 30 years, error-driven learning continues to be “what works”</a:t>
            </a:r>
          </a:p>
          <a:p>
            <a:pPr marL="107916" indent="0">
              <a:buSzPct val="100000"/>
              <a:buNone/>
            </a:pPr>
            <a:endParaRPr lang="en-US" dirty="0"/>
          </a:p>
          <a:p>
            <a:pPr marL="622105" indent="-514191">
              <a:buSzPct val="100000"/>
              <a:buAutoNum type="arabicPeriod"/>
            </a:pPr>
            <a:r>
              <a:rPr lang="en-US" dirty="0" smtClean="0"/>
              <a:t>Three major biological problems:</a:t>
            </a:r>
          </a:p>
          <a:p>
            <a:pPr marL="1053771" lvl="1" indent="-514191">
              <a:buSzPct val="100000"/>
            </a:pPr>
            <a:r>
              <a:rPr lang="en-US" dirty="0"/>
              <a:t>How to propagate errors? (solved; O’Reilly, 1996)</a:t>
            </a:r>
          </a:p>
          <a:p>
            <a:pPr marL="1053771" lvl="1" indent="-514191">
              <a:buSzPct val="100000"/>
            </a:pPr>
            <a:r>
              <a:rPr lang="en-US" dirty="0"/>
              <a:t>How does local synaptic plasticity work?</a:t>
            </a:r>
          </a:p>
          <a:p>
            <a:pPr marL="1053771" lvl="1" indent="-514191">
              <a:buSzPct val="100000"/>
            </a:pPr>
            <a:r>
              <a:rPr lang="en-US" i="1" dirty="0"/>
              <a:t>Where do </a:t>
            </a:r>
            <a:r>
              <a:rPr lang="en-US" i="1" dirty="0" smtClean="0"/>
              <a:t>supervised </a:t>
            </a:r>
            <a:r>
              <a:rPr lang="en-US" i="1" dirty="0"/>
              <a:t>target values come from?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90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5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</p:spTree>
    <p:extLst>
      <p:ext uri="{BB962C8B-B14F-4D97-AF65-F5344CB8AC3E}">
        <p14:creationId xmlns:p14="http://schemas.microsoft.com/office/powerpoint/2010/main" val="38926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43232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91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24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5578</TotalTime>
  <Words>1098</Words>
  <Application>Microsoft Macintosh PowerPoint</Application>
  <PresentationFormat>Custom</PresentationFormat>
  <Paragraphs>155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ror_std_emerbrain</vt:lpstr>
      <vt:lpstr>Biologically-based Error Driven Learning in Thalamocortical Circuits</vt:lpstr>
      <vt:lpstr>Thalamocortical Mysteries</vt:lpstr>
      <vt:lpstr>Sherman &amp; Guillery</vt:lpstr>
      <vt:lpstr>Overview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</vt:lpstr>
      <vt:lpstr>Recurrent Processing = Consciousness (Lamme, 2006)</vt:lpstr>
      <vt:lpstr>Problems with Recurrent Connectivity</vt:lpstr>
      <vt:lpstr>Overview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Auto-Encoder over Time:  Predictive Learning</vt:lpstr>
      <vt:lpstr>LeabraTI: Learning Through Time</vt:lpstr>
      <vt:lpstr>TI: Key Biological Data</vt:lpstr>
      <vt:lpstr>Test Application: Learning Early Visual Structure</vt:lpstr>
      <vt:lpstr>Predictive Auto-Encoding Supports Figure-Ground Segregation</vt:lpstr>
      <vt:lpstr>Conclusions</vt:lpstr>
      <vt:lpstr>Thalamocortical Mysteries</vt:lpstr>
      <vt:lpstr>Thanks To</vt:lpstr>
      <vt:lpstr>Extras</vt:lpstr>
      <vt:lpstr>“Allosteric” NMDA Captures STDP (including higher-order and time integration effects)</vt:lpstr>
      <vt:lpstr>Differences from HTM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69</cp:revision>
  <dcterms:created xsi:type="dcterms:W3CDTF">2009-03-18T06:10:11Z</dcterms:created>
  <dcterms:modified xsi:type="dcterms:W3CDTF">2015-02-24T07:42:05Z</dcterms:modified>
</cp:coreProperties>
</file>